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3" r:id="rId2"/>
    <p:sldId id="314" r:id="rId3"/>
    <p:sldId id="288" r:id="rId4"/>
    <p:sldId id="298" r:id="rId5"/>
    <p:sldId id="309" r:id="rId6"/>
    <p:sldId id="296" r:id="rId7"/>
    <p:sldId id="295" r:id="rId8"/>
    <p:sldId id="297" r:id="rId9"/>
    <p:sldId id="311" r:id="rId10"/>
    <p:sldId id="299" r:id="rId11"/>
    <p:sldId id="312" r:id="rId12"/>
    <p:sldId id="300" r:id="rId13"/>
    <p:sldId id="301" r:id="rId14"/>
    <p:sldId id="302" r:id="rId15"/>
    <p:sldId id="303" r:id="rId16"/>
    <p:sldId id="304" r:id="rId17"/>
    <p:sldId id="306" r:id="rId18"/>
    <p:sldId id="307" r:id="rId19"/>
    <p:sldId id="289" r:id="rId20"/>
    <p:sldId id="290" r:id="rId21"/>
    <p:sldId id="291" r:id="rId22"/>
    <p:sldId id="292" r:id="rId23"/>
    <p:sldId id="293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18" autoAdjust="0"/>
    <p:restoredTop sz="94676" autoAdjust="0"/>
  </p:normalViewPr>
  <p:slideViewPr>
    <p:cSldViewPr>
      <p:cViewPr>
        <p:scale>
          <a:sx n="76" d="100"/>
          <a:sy n="76" d="100"/>
        </p:scale>
        <p:origin x="-11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5T13:55:10.3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5T13:55:14.6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D7CA7-B22D-4C91-8D72-0417F63F0D69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95271-7F18-45B7-8D23-47958FFA0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907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E49EC0-BCCA-4DA7-91CC-0AF7105CF28D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D41611-7516-43FD-87A6-3E8F5A7DDF25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23A7C5-DCA6-40B7-A9D8-A59A36DFF5C1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370329-7DDC-4254-BEC9-395393C18ADD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695300-FB54-47FA-82F7-E56F316B45FE}" type="slidenum">
              <a:rPr lang="en-US" sz="1200" smtClean="0"/>
              <a:pPr eaLnBrk="1" hangingPunct="1"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5908AA-1F4E-4BE3-A6F0-34E467E38B07}" type="slidenum">
              <a:rPr lang="en-US" sz="1200" smtClean="0"/>
              <a:pPr eaLnBrk="1" hangingPunct="1"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6D09-CAF1-4A77-9D26-2F894D452E5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CC4B-C3A7-4140-ACEF-E1D836EF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259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6D09-CAF1-4A77-9D26-2F894D452E5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CC4B-C3A7-4140-ACEF-E1D836EF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408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6D09-CAF1-4A77-9D26-2F894D452E5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CC4B-C3A7-4140-ACEF-E1D836EF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8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6D09-CAF1-4A77-9D26-2F894D452E5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CC4B-C3A7-4140-ACEF-E1D836EF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272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6D09-CAF1-4A77-9D26-2F894D452E5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CC4B-C3A7-4140-ACEF-E1D836EF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522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6D09-CAF1-4A77-9D26-2F894D452E5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CC4B-C3A7-4140-ACEF-E1D836EF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575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6D09-CAF1-4A77-9D26-2F894D452E5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CC4B-C3A7-4140-ACEF-E1D836EF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119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6D09-CAF1-4A77-9D26-2F894D452E5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CC4B-C3A7-4140-ACEF-E1D836EF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845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6D09-CAF1-4A77-9D26-2F894D452E5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CC4B-C3A7-4140-ACEF-E1D836EF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573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6D09-CAF1-4A77-9D26-2F894D452E5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CC4B-C3A7-4140-ACEF-E1D836EF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888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6D09-CAF1-4A77-9D26-2F894D452E5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CC4B-C3A7-4140-ACEF-E1D836EF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552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76D09-CAF1-4A77-9D26-2F894D452E5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7CC4B-C3A7-4140-ACEF-E1D836EF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689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wmf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slide" Target="slide3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1.jpeg"/><Relationship Id="rId4" Type="http://schemas.openxmlformats.org/officeDocument/2006/relationships/audio" Target="../media/audio1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slide" Target="slide3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0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slide" Target="slide3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0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customXml" Target="../ink/ink2.xml"/><Relationship Id="rId3" Type="http://schemas.openxmlformats.org/officeDocument/2006/relationships/image" Target="../media/image3.png"/><Relationship Id="rId7" Type="http://schemas.openxmlformats.org/officeDocument/2006/relationships/slide" Target="slide2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1.xml"/><Relationship Id="rId15" Type="http://schemas.openxmlformats.org/officeDocument/2006/relationships/image" Target="../media/image6.jpeg"/><Relationship Id="rId10" Type="http://schemas.openxmlformats.org/officeDocument/2006/relationships/image" Target="../media/image5.emf"/><Relationship Id="rId4" Type="http://schemas.openxmlformats.org/officeDocument/2006/relationships/slide" Target="slide22.xml"/><Relationship Id="rId9" Type="http://schemas.openxmlformats.org/officeDocument/2006/relationships/customXml" Target="../ink/ink1.xml"/><Relationship Id="rId1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13.jpe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11.jpeg"/><Relationship Id="rId5" Type="http://schemas.openxmlformats.org/officeDocument/2006/relationships/audio" Target="../media/audio5.wav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audio" Target="../media/audio4.wav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20.jpeg"/><Relationship Id="rId3" Type="http://schemas.openxmlformats.org/officeDocument/2006/relationships/audio" Target="../media/audio10.wav"/><Relationship Id="rId7" Type="http://schemas.openxmlformats.org/officeDocument/2006/relationships/audio" Target="../media/audio12.wav"/><Relationship Id="rId12" Type="http://schemas.openxmlformats.org/officeDocument/2006/relationships/image" Target="../media/image19.jpeg"/><Relationship Id="rId2" Type="http://schemas.openxmlformats.org/officeDocument/2006/relationships/audio" Target="../media/audio9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11" Type="http://schemas.openxmlformats.org/officeDocument/2006/relationships/image" Target="../media/image18.jpeg"/><Relationship Id="rId5" Type="http://schemas.openxmlformats.org/officeDocument/2006/relationships/audio" Target="../media/audio4.wav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audio" Target="../media/audio3.wav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12" Type="http://schemas.openxmlformats.org/officeDocument/2006/relationships/image" Target="../media/image28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audio" Target="../media/audio1.wav"/><Relationship Id="rId5" Type="http://schemas.openxmlformats.org/officeDocument/2006/relationships/audio" Target="../media/audio16.wav"/><Relationship Id="rId10" Type="http://schemas.openxmlformats.org/officeDocument/2006/relationships/image" Target="../media/image27.jpeg"/><Relationship Id="rId4" Type="http://schemas.openxmlformats.org/officeDocument/2006/relationships/audio" Target="../media/audio15.wav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1752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u="sng" smtClean="0">
                <a:solidFill>
                  <a:srgbClr val="FF0000"/>
                </a:solidFill>
              </a:rPr>
              <a:t>KIỂM TRA BÀI CŨ</a:t>
            </a:r>
          </a:p>
          <a:p>
            <a:pPr marL="0" indent="0" algn="ctr">
              <a:buNone/>
            </a:pPr>
            <a:r>
              <a:rPr lang="en-US" sz="4000" smtClean="0">
                <a:latin typeface="Avo"/>
              </a:rPr>
              <a:t>Kể tên một số cây sống dưới nước mà bạn biết. Nêu  lợi ích của chúng.</a:t>
            </a:r>
          </a:p>
        </p:txBody>
      </p:sp>
      <p:sp>
        <p:nvSpPr>
          <p:cNvPr id="7" name="AutoShape 17">
            <a:hlinkClick r:id="" action="ppaction://noaction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229600" y="228600"/>
            <a:ext cx="533400" cy="5334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B02200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988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91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940425" y="3213100"/>
            <a:ext cx="1871663" cy="115252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7596188" y="6021388"/>
            <a:ext cx="609600" cy="609600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395288" y="4868863"/>
            <a:ext cx="1512887" cy="1989137"/>
          </a:xfrm>
          <a:prstGeom prst="rtTriangl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982" name="Oval 6"/>
          <p:cNvSpPr>
            <a:spLocks noChangeArrowheads="1"/>
          </p:cNvSpPr>
          <p:nvPr/>
        </p:nvSpPr>
        <p:spPr bwMode="auto">
          <a:xfrm rot="20555609">
            <a:off x="230031" y="-16165"/>
            <a:ext cx="2306071" cy="4803993"/>
          </a:xfrm>
          <a:prstGeom prst="ellipse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smtClean="0">
                <a:solidFill>
                  <a:srgbClr val="000000"/>
                </a:solidFill>
                <a:cs typeface="Times New Roman" pitchFamily="18" charset="0"/>
              </a:rPr>
              <a:t>Không chặt phá rừng bừa bãi.</a:t>
            </a:r>
            <a:endParaRPr lang="en-US" sz="36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26986" name="Oval 10"/>
          <p:cNvSpPr>
            <a:spLocks noChangeArrowheads="1"/>
          </p:cNvSpPr>
          <p:nvPr/>
        </p:nvSpPr>
        <p:spPr bwMode="auto">
          <a:xfrm>
            <a:off x="2133600" y="344657"/>
            <a:ext cx="2516188" cy="35921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chemeClr val="bg1"/>
                </a:solidFill>
              </a:rPr>
              <a:t>Không săn bắt động vật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26988" name="AutoShape 12"/>
          <p:cNvCxnSpPr>
            <a:cxnSpLocks noChangeShapeType="1"/>
            <a:stCxn id="126989" idx="4"/>
          </p:cNvCxnSpPr>
          <p:nvPr/>
        </p:nvCxnSpPr>
        <p:spPr bwMode="auto">
          <a:xfrm rot="5400000">
            <a:off x="4182776" y="3835723"/>
            <a:ext cx="1163607" cy="1070952"/>
          </a:xfrm>
          <a:prstGeom prst="curvedConnector3">
            <a:avLst>
              <a:gd name="adj1" fmla="val 9951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6989" name="Oval 13"/>
          <p:cNvSpPr>
            <a:spLocks noChangeArrowheads="1"/>
          </p:cNvSpPr>
          <p:nvPr/>
        </p:nvSpPr>
        <p:spPr bwMode="auto">
          <a:xfrm rot="476943">
            <a:off x="4419600" y="559049"/>
            <a:ext cx="2209800" cy="3245941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G</a:t>
            </a:r>
            <a:r>
              <a:rPr lang="en-US" sz="3600" smtClean="0"/>
              <a:t>iữ sạch nguồn nước</a:t>
            </a:r>
            <a:endParaRPr lang="en-US" sz="3600" dirty="0"/>
          </a:p>
        </p:txBody>
      </p:sp>
      <p:sp>
        <p:nvSpPr>
          <p:cNvPr id="126990" name="Oval 14"/>
          <p:cNvSpPr>
            <a:spLocks noChangeArrowheads="1"/>
          </p:cNvSpPr>
          <p:nvPr/>
        </p:nvSpPr>
        <p:spPr bwMode="auto">
          <a:xfrm rot="1151089">
            <a:off x="6636786" y="285954"/>
            <a:ext cx="2315595" cy="402496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smtClean="0">
                <a:solidFill>
                  <a:srgbClr val="FF0000"/>
                </a:solidFill>
                <a:cs typeface="Times New Roman" pitchFamily="18" charset="0"/>
              </a:rPr>
              <a:t>Không làm ô nhiễm không khí</a:t>
            </a:r>
            <a:endParaRPr lang="en-US" sz="3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6987" name="Arc 11"/>
          <p:cNvSpPr>
            <a:spLocks/>
          </p:cNvSpPr>
          <p:nvPr/>
        </p:nvSpPr>
        <p:spPr bwMode="auto">
          <a:xfrm rot="10653307">
            <a:off x="2212975" y="4419600"/>
            <a:ext cx="1825625" cy="685800"/>
          </a:xfrm>
          <a:custGeom>
            <a:avLst/>
            <a:gdLst>
              <a:gd name="T0" fmla="*/ 0 w 21568"/>
              <a:gd name="T1" fmla="*/ 0 h 21600"/>
              <a:gd name="T2" fmla="*/ 2147483647 w 21568"/>
              <a:gd name="T3" fmla="*/ 2147483647 h 21600"/>
              <a:gd name="T4" fmla="*/ 0 w 21568"/>
              <a:gd name="T5" fmla="*/ 2147483647 h 21600"/>
              <a:gd name="T6" fmla="*/ 0 60000 65536"/>
              <a:gd name="T7" fmla="*/ 0 60000 65536"/>
              <a:gd name="T8" fmla="*/ 0 60000 65536"/>
              <a:gd name="T9" fmla="*/ 0 w 21568"/>
              <a:gd name="T10" fmla="*/ 0 h 21600"/>
              <a:gd name="T11" fmla="*/ 21568 w 2156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68" h="21600" fill="none" extrusionOk="0">
                <a:moveTo>
                  <a:pt x="-1" y="0"/>
                </a:moveTo>
                <a:cubicBezTo>
                  <a:pt x="11473" y="0"/>
                  <a:pt x="20945" y="8970"/>
                  <a:pt x="21568" y="20427"/>
                </a:cubicBezTo>
              </a:path>
              <a:path w="21568" h="21600" stroke="0" extrusionOk="0">
                <a:moveTo>
                  <a:pt x="-1" y="0"/>
                </a:moveTo>
                <a:cubicBezTo>
                  <a:pt x="11473" y="0"/>
                  <a:pt x="20945" y="8970"/>
                  <a:pt x="21568" y="20427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rc 12"/>
          <p:cNvSpPr>
            <a:spLocks/>
          </p:cNvSpPr>
          <p:nvPr/>
        </p:nvSpPr>
        <p:spPr bwMode="auto">
          <a:xfrm flipV="1">
            <a:off x="4343400" y="3659188"/>
            <a:ext cx="2860675" cy="1371600"/>
          </a:xfrm>
          <a:custGeom>
            <a:avLst/>
            <a:gdLst>
              <a:gd name="T0" fmla="*/ 0 w 20272"/>
              <a:gd name="T1" fmla="*/ 0 h 21600"/>
              <a:gd name="T2" fmla="*/ 2147483647 w 20272"/>
              <a:gd name="T3" fmla="*/ 2147483647 h 21600"/>
              <a:gd name="T4" fmla="*/ 0 w 20272"/>
              <a:gd name="T5" fmla="*/ 2147483647 h 21600"/>
              <a:gd name="T6" fmla="*/ 0 60000 65536"/>
              <a:gd name="T7" fmla="*/ 0 60000 65536"/>
              <a:gd name="T8" fmla="*/ 0 60000 65536"/>
              <a:gd name="T9" fmla="*/ 0 w 20272"/>
              <a:gd name="T10" fmla="*/ 0 h 21600"/>
              <a:gd name="T11" fmla="*/ 20272 w 2027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72" h="21600" fill="none" extrusionOk="0">
                <a:moveTo>
                  <a:pt x="-1" y="0"/>
                </a:moveTo>
                <a:cubicBezTo>
                  <a:pt x="9053" y="0"/>
                  <a:pt x="17146" y="5646"/>
                  <a:pt x="20271" y="14143"/>
                </a:cubicBezTo>
              </a:path>
              <a:path w="20272" h="21600" stroke="0" extrusionOk="0">
                <a:moveTo>
                  <a:pt x="-1" y="0"/>
                </a:moveTo>
                <a:cubicBezTo>
                  <a:pt x="9053" y="0"/>
                  <a:pt x="17146" y="5646"/>
                  <a:pt x="20271" y="14143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rc 13"/>
          <p:cNvSpPr>
            <a:spLocks/>
          </p:cNvSpPr>
          <p:nvPr/>
        </p:nvSpPr>
        <p:spPr bwMode="auto">
          <a:xfrm rot="-9970475">
            <a:off x="3365838" y="4037460"/>
            <a:ext cx="758338" cy="917119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3124200" y="4953000"/>
            <a:ext cx="2743200" cy="1676400"/>
          </a:xfrm>
          <a:prstGeom prst="flowChartManualOperati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smtClean="0"/>
              <a:t>Bảo vệ</a:t>
            </a:r>
            <a:endParaRPr lang="en-US" sz="4000"/>
          </a:p>
        </p:txBody>
      </p:sp>
    </p:spTree>
    <p:extLst>
      <p:ext uri="{BB962C8B-B14F-4D97-AF65-F5344CB8AC3E}">
        <p14:creationId xmlns="" xmlns:p14="http://schemas.microsoft.com/office/powerpoint/2010/main" val="2968993996"/>
      </p:ext>
    </p:extLst>
  </p:cSld>
  <p:clrMapOvr>
    <a:masterClrMapping/>
  </p:clrMapOvr>
  <p:transition>
    <p:sndAc>
      <p:stSnd>
        <p:snd r:embed="rId2" name="SOUND13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 animBg="1"/>
      <p:bldP spid="126986" grpId="0" animBg="1"/>
      <p:bldP spid="126989" grpId="0" animBg="1"/>
      <p:bldP spid="126990" grpId="0" animBg="1"/>
      <p:bldP spid="126987" grpId="0" animBg="1"/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5255" y="2133600"/>
            <a:ext cx="556260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Đố</a:t>
            </a:r>
            <a:r>
              <a:rPr lang="en-US" sz="11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1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vui</a:t>
            </a:r>
            <a:r>
              <a:rPr lang="en-US" sz="11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1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en-US" sz="11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6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pos13068163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58689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71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0607" y="305594"/>
            <a:ext cx="13716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5457" y="5276811"/>
            <a:ext cx="1402931" cy="139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4781" y="5312873"/>
            <a:ext cx="13716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5080000" cy="2362200"/>
          </a:xfrm>
        </p:spPr>
        <p:txBody>
          <a:bodyPr>
            <a:normAutofit/>
          </a:bodyPr>
          <a:lstStyle/>
          <a:p>
            <a:pPr algn="l"/>
            <a:r>
              <a:rPr lang="en-US" sz="3600" b="1" smtClean="0"/>
              <a:t>Chỉ ăn cỏ no</a:t>
            </a:r>
            <a:br>
              <a:rPr lang="en-US" sz="3600" b="1" smtClean="0"/>
            </a:br>
            <a:r>
              <a:rPr lang="en-US" sz="3600" b="1" smtClean="0"/>
              <a:t>Uống nguồn nước sạch</a:t>
            </a:r>
            <a:br>
              <a:rPr lang="en-US" sz="3600" b="1" smtClean="0"/>
            </a:br>
            <a:r>
              <a:rPr lang="en-US" sz="3600" b="1" smtClean="0"/>
              <a:t>Mà tôi tặng bạn</a:t>
            </a:r>
            <a:br>
              <a:rPr lang="en-US" sz="3600" b="1" smtClean="0"/>
            </a:br>
            <a:r>
              <a:rPr lang="en-US" sz="3600" b="1" smtClean="0"/>
              <a:t>Rất nhiều sữa tươi</a:t>
            </a:r>
            <a:endParaRPr lang="en-US" sz="3600" b="1"/>
          </a:p>
        </p:txBody>
      </p:sp>
    </p:spTree>
    <p:extLst>
      <p:ext uri="{BB962C8B-B14F-4D97-AF65-F5344CB8AC3E}">
        <p14:creationId xmlns="" xmlns:p14="http://schemas.microsoft.com/office/powerpoint/2010/main" val="30177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con_ngua_34__8194945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6096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0019" y="5260181"/>
            <a:ext cx="1371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71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2382" y="2381"/>
            <a:ext cx="13716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6200" y="5338763"/>
            <a:ext cx="13716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44307"/>
            <a:ext cx="4724399" cy="2539603"/>
          </a:xfrm>
        </p:spPr>
        <p:txBody>
          <a:bodyPr>
            <a:normAutofit/>
          </a:bodyPr>
          <a:lstStyle/>
          <a:p>
            <a:pPr algn="l"/>
            <a:r>
              <a:rPr lang="en-US" sz="3600" b="1" smtClean="0"/>
              <a:t>Con gì bốn vó</a:t>
            </a:r>
            <a:br>
              <a:rPr lang="en-US" sz="3600" b="1" smtClean="0"/>
            </a:br>
            <a:r>
              <a:rPr lang="en-US" sz="3600" b="1" smtClean="0"/>
              <a:t>Ngực nở bụng thon</a:t>
            </a:r>
            <a:br>
              <a:rPr lang="en-US" sz="3600" b="1" smtClean="0"/>
            </a:br>
            <a:r>
              <a:rPr lang="en-US" sz="3600" b="1" smtClean="0"/>
              <a:t>Rung rinh chiếc bờm</a:t>
            </a:r>
            <a:br>
              <a:rPr lang="en-US" sz="3600" b="1" smtClean="0"/>
            </a:br>
            <a:r>
              <a:rPr lang="en-US" sz="3600" b="1" smtClean="0"/>
              <a:t>Phi nhanh như gió?</a:t>
            </a:r>
            <a:endParaRPr lang="en-US" sz="3600" b="1"/>
          </a:p>
        </p:txBody>
      </p:sp>
    </p:spTree>
    <p:extLst>
      <p:ext uri="{BB962C8B-B14F-4D97-AF65-F5344CB8AC3E}">
        <p14:creationId xmlns="" xmlns:p14="http://schemas.microsoft.com/office/powerpoint/2010/main" val="16750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Home">
            <a:avLst/>
          </a:prstGeom>
          <a:solidFill>
            <a:srgbClr val="3517E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800">
              <a:latin typeface=".VnTime" pitchFamily="34" charset="0"/>
            </a:endParaRPr>
          </a:p>
        </p:txBody>
      </p:sp>
      <p:pic>
        <p:nvPicPr>
          <p:cNvPr id="25612" name="Picture 12" descr="su tu b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5867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299988" y="3559314"/>
            <a:ext cx="24352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smtClean="0">
                <a:solidFill>
                  <a:srgbClr val="FF3300"/>
                </a:solidFill>
                <a:latin typeface="+mn-lt"/>
              </a:rPr>
              <a:t>Sư tử biển</a:t>
            </a:r>
            <a:endParaRPr lang="en-US" sz="4000" b="1" dirty="0">
              <a:solidFill>
                <a:srgbClr val="FF3300"/>
              </a:solidFill>
              <a:latin typeface="+mn-lt"/>
            </a:endParaRPr>
          </a:p>
        </p:txBody>
      </p:sp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75951" y="5414963"/>
            <a:ext cx="13716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71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smtClean="0"/>
              <a:t>Tên nghe là chúa sơn lâm</a:t>
            </a:r>
            <a:br>
              <a:rPr lang="en-US" sz="3600" b="1" smtClean="0"/>
            </a:br>
            <a:r>
              <a:rPr lang="en-US" sz="3600" b="1" smtClean="0"/>
              <a:t>Sống nơi biển cả mênh mông vẫy vùng</a:t>
            </a:r>
            <a:endParaRPr lang="en-US" sz="3600" b="1"/>
          </a:p>
        </p:txBody>
      </p:sp>
    </p:spTree>
    <p:extLst>
      <p:ext uri="{BB962C8B-B14F-4D97-AF65-F5344CB8AC3E}">
        <p14:creationId xmlns="" xmlns:p14="http://schemas.microsoft.com/office/powerpoint/2010/main" val="3324229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838200" y="2667000"/>
            <a:ext cx="7620000" cy="3810000"/>
            <a:chOff x="-132" y="-96"/>
            <a:chExt cx="5892" cy="4608"/>
          </a:xfrm>
        </p:grpSpPr>
        <p:pic>
          <p:nvPicPr>
            <p:cNvPr id="23557" name="Picture 90" descr="ong_120773412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2" y="-96"/>
              <a:ext cx="5892" cy="4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Rectangle 91"/>
            <p:cNvSpPr>
              <a:spLocks noChangeArrowheads="1"/>
            </p:cNvSpPr>
            <p:nvPr/>
          </p:nvSpPr>
          <p:spPr bwMode="auto">
            <a:xfrm>
              <a:off x="432" y="3072"/>
              <a:ext cx="86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800" b="1"/>
            </a:p>
          </p:txBody>
        </p:sp>
      </p:grpSp>
      <p:pic>
        <p:nvPicPr>
          <p:cNvPr id="23560" name="Picture 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78619" y="5107781"/>
            <a:ext cx="1371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371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0607" y="305594"/>
            <a:ext cx="13716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274638"/>
            <a:ext cx="4648200" cy="2316162"/>
          </a:xfrm>
        </p:spPr>
        <p:txBody>
          <a:bodyPr>
            <a:normAutofit/>
          </a:bodyPr>
          <a:lstStyle/>
          <a:p>
            <a:pPr algn="l"/>
            <a:r>
              <a:rPr lang="en-US" sz="3600" b="1" smtClean="0"/>
              <a:t>Con gì bé nhỏ</a:t>
            </a:r>
            <a:br>
              <a:rPr lang="en-US" sz="3600" b="1" smtClean="0"/>
            </a:br>
            <a:r>
              <a:rPr lang="en-US" sz="3600" b="1" smtClean="0"/>
              <a:t>Cần mẫn suốt ngày</a:t>
            </a:r>
            <a:br>
              <a:rPr lang="en-US" sz="3600" b="1" smtClean="0"/>
            </a:br>
            <a:r>
              <a:rPr lang="en-US" sz="3600" b="1" smtClean="0"/>
              <a:t>Theo đàn bay xa</a:t>
            </a:r>
            <a:br>
              <a:rPr lang="en-US" sz="3600" b="1" smtClean="0"/>
            </a:br>
            <a:r>
              <a:rPr lang="en-US" sz="3600" b="1" smtClean="0"/>
              <a:t>Tìm hoa gây mật?</a:t>
            </a:r>
            <a:endParaRPr lang="en-US" sz="3600" b="1"/>
          </a:p>
        </p:txBody>
      </p:sp>
    </p:spTree>
    <p:extLst>
      <p:ext uri="{BB962C8B-B14F-4D97-AF65-F5344CB8AC3E}">
        <p14:creationId xmlns="" xmlns:p14="http://schemas.microsoft.com/office/powerpoint/2010/main" val="330679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82" y="685799"/>
            <a:ext cx="7924800" cy="1401762"/>
          </a:xfrm>
        </p:spPr>
        <p:txBody>
          <a:bodyPr>
            <a:noAutofit/>
          </a:bodyPr>
          <a:lstStyle/>
          <a:p>
            <a:r>
              <a:rPr lang="en-US" sz="3600" b="1" smtClean="0"/>
              <a:t>Con gì tám cẳng hai càng</a:t>
            </a:r>
            <a:br>
              <a:rPr lang="en-US" sz="3600" b="1" smtClean="0"/>
            </a:br>
            <a:r>
              <a:rPr lang="en-US" sz="3600" b="1" smtClean="0"/>
              <a:t>Chẳng đi mà lại bò ngang cả ngày?</a:t>
            </a:r>
            <a:endParaRPr lang="en-US" sz="3600" b="1"/>
          </a:p>
        </p:txBody>
      </p:sp>
      <p:pic>
        <p:nvPicPr>
          <p:cNvPr id="113670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81" y="5412581"/>
            <a:ext cx="1371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1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371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2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4782" y="2381"/>
            <a:ext cx="13716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3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6200" y="5414963"/>
            <a:ext cx="13716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2200"/>
            <a:ext cx="7086600" cy="3881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3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th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3210"/>
            <a:ext cx="13716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41418" y="300829"/>
            <a:ext cx="13716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581" y="5412581"/>
            <a:ext cx="1371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17116" y="5348158"/>
            <a:ext cx="13716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447800"/>
          </a:xfrm>
        </p:spPr>
        <p:txBody>
          <a:bodyPr>
            <a:normAutofit/>
          </a:bodyPr>
          <a:lstStyle/>
          <a:p>
            <a:r>
              <a:rPr lang="en-US" sz="3600" b="1" smtClean="0"/>
              <a:t>Con gì đuôi ngắn tai dài</a:t>
            </a:r>
            <a:br>
              <a:rPr lang="en-US" sz="3600" b="1" smtClean="0"/>
            </a:br>
            <a:r>
              <a:rPr lang="en-US" sz="3600" b="1" smtClean="0"/>
              <a:t>Mắt hồng, lông mượt, có tài chạy nhanh?</a:t>
            </a:r>
            <a:endParaRPr lang="en-US" sz="3600" b="1"/>
          </a:p>
        </p:txBody>
      </p:sp>
    </p:spTree>
    <p:extLst>
      <p:ext uri="{BB962C8B-B14F-4D97-AF65-F5344CB8AC3E}">
        <p14:creationId xmlns="" xmlns:p14="http://schemas.microsoft.com/office/powerpoint/2010/main" val="147521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DDEBCF"/>
            </a:gs>
            <a:gs pos="85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514600" y="1066800"/>
            <a:ext cx="487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0000"/>
                </a:solidFill>
                <a:latin typeface="+mn-lt"/>
              </a:rPr>
              <a:t>CỦNG CỐ DẶN DÒ</a:t>
            </a:r>
          </a:p>
        </p:txBody>
      </p:sp>
      <p:sp>
        <p:nvSpPr>
          <p:cNvPr id="26629" name="AutoShape 10"/>
          <p:cNvSpPr>
            <a:spLocks noChangeArrowheads="1"/>
          </p:cNvSpPr>
          <p:nvPr/>
        </p:nvSpPr>
        <p:spPr bwMode="auto">
          <a:xfrm>
            <a:off x="240082" y="2667000"/>
            <a:ext cx="8686800" cy="2286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 smtClean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Loài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sống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</a:rPr>
              <a:t>khắp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nơi</a:t>
            </a:r>
            <a:r>
              <a:rPr lang="en-US" sz="3600" b="1" dirty="0">
                <a:latin typeface="Times New Roman" pitchFamily="18" charset="0"/>
              </a:rPr>
              <a:t>:</a:t>
            </a:r>
          </a:p>
          <a:p>
            <a:pPr algn="ctr" eaLnBrk="1" hangingPunct="1"/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trên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cạn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dưới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</a:rPr>
              <a:t>, bay </a:t>
            </a:r>
            <a:r>
              <a:rPr lang="en-US" sz="3600" b="1" dirty="0" err="1">
                <a:latin typeface="Times New Roman" pitchFamily="18" charset="0"/>
              </a:rPr>
              <a:t>lượn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trên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</a:rPr>
              <a:t>.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85800" y="1905000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smtClean="0"/>
              <a:t>Loài </a:t>
            </a:r>
            <a:r>
              <a:rPr lang="en-US" sz="3600" b="1" dirty="0" err="1"/>
              <a:t>vật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thể</a:t>
            </a:r>
            <a:r>
              <a:rPr lang="en-US" sz="3600" b="1" dirty="0"/>
              <a:t> </a:t>
            </a:r>
            <a:r>
              <a:rPr lang="en-US" sz="3600" b="1" dirty="0" err="1"/>
              <a:t>sống</a:t>
            </a:r>
            <a:r>
              <a:rPr lang="en-US" sz="3600" b="1" dirty="0"/>
              <a:t> ở </a:t>
            </a:r>
            <a:r>
              <a:rPr lang="en-US" sz="3600" b="1" dirty="0" err="1"/>
              <a:t>đâu</a:t>
            </a:r>
            <a:r>
              <a:rPr lang="en-US" sz="3600" b="1" dirty="0"/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48552822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ULL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1" y="762000"/>
            <a:ext cx="5105400" cy="5257800"/>
          </a:xfrm>
          <a:noFill/>
          <a:ln w="76200">
            <a:solidFill>
              <a:srgbClr val="00B000"/>
            </a:solidFill>
            <a:miter lim="800000"/>
            <a:headEnd/>
            <a:tailEnd/>
          </a:ln>
        </p:spPr>
      </p:pic>
      <p:sp>
        <p:nvSpPr>
          <p:cNvPr id="14339" name="AutoShape 3"/>
          <p:cNvSpPr>
            <a:spLocks noChangeArrowheads="1"/>
          </p:cNvSpPr>
          <p:nvPr/>
        </p:nvSpPr>
        <p:spPr bwMode="auto">
          <a:xfrm rot="16200000">
            <a:off x="-909639" y="1519237"/>
            <a:ext cx="5705477" cy="3581400"/>
          </a:xfrm>
          <a:prstGeom prst="wedgeRectCallout">
            <a:avLst>
              <a:gd name="adj1" fmla="val 1245"/>
              <a:gd name="adj2" fmla="val 72944"/>
            </a:avLst>
          </a:prstGeom>
          <a:gradFill rotWithShape="1">
            <a:gsLst>
              <a:gs pos="0">
                <a:srgbClr val="D4E6E7"/>
              </a:gs>
              <a:gs pos="50000">
                <a:srgbClr val="DEF1F2"/>
              </a:gs>
              <a:gs pos="100000">
                <a:srgbClr val="D4E6E7"/>
              </a:gs>
            </a:gsLst>
            <a:lin ang="5400000" scaled="1"/>
          </a:gradFill>
          <a:ln w="19050">
            <a:solidFill>
              <a:srgbClr val="002570"/>
            </a:solidFill>
            <a:miter lim="800000"/>
            <a:headEnd/>
            <a:tailEnd/>
          </a:ln>
        </p:spPr>
        <p:txBody>
          <a:bodyPr vert="eaVert"/>
          <a:lstStyle/>
          <a:p>
            <a:r>
              <a:rPr lang="en-US" sz="6000" smtClean="0">
                <a:solidFill>
                  <a:srgbClr val="FF0000"/>
                </a:solidFill>
              </a:rPr>
              <a:t>Chúng tôi sống trên không</a:t>
            </a:r>
            <a:r>
              <a:rPr lang="en-US" sz="6000" smtClean="0"/>
              <a:t>, bay lượn trên bầu trời vui lắm</a:t>
            </a:r>
            <a:endParaRPr lang="en-US" sz="6000" dirty="0"/>
          </a:p>
        </p:txBody>
      </p:sp>
      <p:pic>
        <p:nvPicPr>
          <p:cNvPr id="44036" name="Picture 4" descr="FIL21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6162675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7077604"/>
      </p:ext>
    </p:extLst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17575"/>
          </a:xfrm>
        </p:spPr>
        <p:txBody>
          <a:bodyPr>
            <a:normAutofit/>
          </a:bodyPr>
          <a:lstStyle/>
          <a:p>
            <a:r>
              <a:rPr lang="en-US" sz="4000" i="1" u="sng" smtClean="0"/>
              <a:t>BÀI 27</a:t>
            </a:r>
            <a:endParaRPr lang="en-US" sz="4000" i="1" u="sng"/>
          </a:p>
        </p:txBody>
      </p:sp>
      <p:sp>
        <p:nvSpPr>
          <p:cNvPr id="4" name="Rectangle 3"/>
          <p:cNvSpPr/>
          <p:nvPr/>
        </p:nvSpPr>
        <p:spPr>
          <a:xfrm>
            <a:off x="1066800" y="2991054"/>
            <a:ext cx="70201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LOÀI </a:t>
            </a:r>
            <a:r>
              <a:rPr lang="en-US" sz="5400" b="1" i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VẬT SỐNG Ở ĐÂU?</a:t>
            </a:r>
          </a:p>
          <a:p>
            <a:pPr algn="ctr"/>
            <a:r>
              <a:rPr 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5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24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LEPH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2400"/>
            <a:ext cx="8839200" cy="4495800"/>
          </a:xfrm>
          <a:prstGeom prst="rect">
            <a:avLst/>
          </a:prstGeom>
          <a:noFill/>
          <a:ln w="762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AutoShape 3"/>
          <p:cNvSpPr>
            <a:spLocks noChangeArrowheads="1"/>
          </p:cNvSpPr>
          <p:nvPr/>
        </p:nvSpPr>
        <p:spPr bwMode="auto">
          <a:xfrm rot="10800000">
            <a:off x="96838" y="4953000"/>
            <a:ext cx="8958262" cy="1752600"/>
          </a:xfrm>
          <a:prstGeom prst="wedgeRectCallout">
            <a:avLst>
              <a:gd name="adj1" fmla="val -5454"/>
              <a:gd name="adj2" fmla="val 127500"/>
            </a:avLst>
          </a:prstGeom>
          <a:solidFill>
            <a:srgbClr val="DEF1F2"/>
          </a:solidFill>
          <a:ln w="19050">
            <a:solidFill>
              <a:srgbClr val="008200"/>
            </a:solidFill>
            <a:miter lim="800000"/>
            <a:headEnd/>
            <a:tailEnd/>
          </a:ln>
        </p:spPr>
        <p:txBody>
          <a:bodyPr rot="10800000"/>
          <a:lstStyle/>
          <a:p>
            <a:r>
              <a:rPr lang="en-US" sz="5400">
                <a:solidFill>
                  <a:srgbClr val="FF0000"/>
                </a:solidFill>
                <a:latin typeface="VNI-Centur" pitchFamily="2" charset="0"/>
              </a:rPr>
              <a:t> </a:t>
            </a:r>
            <a:r>
              <a:rPr lang="en-US" sz="5400" smtClean="0">
                <a:solidFill>
                  <a:srgbClr val="FF0000"/>
                </a:solidFill>
              </a:rPr>
              <a:t>Mình sống trên cạn, </a:t>
            </a:r>
            <a:r>
              <a:rPr lang="en-US" sz="5400" smtClean="0"/>
              <a:t>rừng sâu là quê hương của mình</a:t>
            </a:r>
            <a:endParaRPr lang="en-US" sz="5400">
              <a:latin typeface="VNI-Centur" pitchFamily="2" charset="0"/>
            </a:endParaRPr>
          </a:p>
        </p:txBody>
      </p:sp>
      <p:pic>
        <p:nvPicPr>
          <p:cNvPr id="45060" name="Picture 4" descr="FIL2116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6062663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38889888"/>
      </p:ext>
    </p:extLst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77200" cy="4419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76213" y="5105400"/>
            <a:ext cx="8839200" cy="1600200"/>
          </a:xfrm>
          <a:prstGeom prst="wedgeRectCallout">
            <a:avLst>
              <a:gd name="adj1" fmla="val 4366"/>
              <a:gd name="adj2" fmla="val -779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800">
                <a:latin typeface="VNI-Centur" pitchFamily="2" charset="0"/>
              </a:rPr>
              <a:t> </a:t>
            </a:r>
            <a:r>
              <a:rPr lang="en-US" sz="4800" smtClean="0"/>
              <a:t>Chúng mình </a:t>
            </a:r>
            <a:r>
              <a:rPr lang="en-US" sz="4800" smtClean="0">
                <a:solidFill>
                  <a:srgbClr val="FF0000"/>
                </a:solidFill>
              </a:rPr>
              <a:t>chỉ ở dưới nước </a:t>
            </a:r>
            <a:r>
              <a:rPr lang="en-US" sz="4800" smtClean="0"/>
              <a:t>thôi, không lên bờ được đâu.</a:t>
            </a:r>
            <a:endParaRPr lang="en-US" sz="4800">
              <a:latin typeface="VNI-Centur" pitchFamily="2" charset="0"/>
            </a:endParaRPr>
          </a:p>
        </p:txBody>
      </p:sp>
      <p:pic>
        <p:nvPicPr>
          <p:cNvPr id="46084" name="Picture 4" descr="FIL21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361" y="4480066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72186686"/>
      </p:ext>
    </p:extLst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 noChangeArrowheads="1"/>
          </p:cNvSpPr>
          <p:nvPr/>
        </p:nvSpPr>
        <p:spPr bwMode="auto">
          <a:xfrm rot="5400000">
            <a:off x="3860006" y="1602583"/>
            <a:ext cx="6605587" cy="3657600"/>
          </a:xfrm>
          <a:prstGeom prst="wedgeRectCallout">
            <a:avLst>
              <a:gd name="adj1" fmla="val -14649"/>
              <a:gd name="adj2" fmla="val 104103"/>
            </a:avLst>
          </a:prstGeom>
          <a:solidFill>
            <a:srgbClr val="DEF1F2"/>
          </a:solidFill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rot="10800000" vert="eaVert"/>
          <a:lstStyle/>
          <a:p>
            <a:r>
              <a:rPr lang="en-US" sz="5400" dirty="0">
                <a:latin typeface="VNI-Centur" pitchFamily="2" charset="0"/>
              </a:rPr>
              <a:t> </a:t>
            </a:r>
          </a:p>
          <a:p>
            <a:pPr algn="ctr"/>
            <a:r>
              <a:rPr lang="en-US" sz="6000">
                <a:latin typeface="VNI-Centur" pitchFamily="2" charset="0"/>
              </a:rPr>
              <a:t> </a:t>
            </a:r>
            <a:r>
              <a:rPr lang="en-US" sz="7200"/>
              <a:t>T</a:t>
            </a:r>
            <a:r>
              <a:rPr lang="en-US" sz="7200" smtClean="0"/>
              <a:t>ôi là dê, </a:t>
            </a:r>
            <a:r>
              <a:rPr lang="en-US" sz="7200" smtClean="0">
                <a:solidFill>
                  <a:srgbClr val="FF0000"/>
                </a:solidFill>
              </a:rPr>
              <a:t>tôi</a:t>
            </a:r>
            <a:r>
              <a:rPr lang="en-US" sz="7200" smtClean="0"/>
              <a:t> </a:t>
            </a:r>
            <a:r>
              <a:rPr lang="en-US" sz="7200" smtClean="0">
                <a:solidFill>
                  <a:srgbClr val="FF0000"/>
                </a:solidFill>
              </a:rPr>
              <a:t>sống trên cạn</a:t>
            </a:r>
            <a:endParaRPr lang="en-US" sz="7200" dirty="0">
              <a:solidFill>
                <a:srgbClr val="FF0000"/>
              </a:solidFill>
            </a:endParaRPr>
          </a:p>
          <a:p>
            <a:endParaRPr lang="en-US" sz="5400" dirty="0">
              <a:latin typeface="VNI-Centur" pitchFamily="2" charset="0"/>
            </a:endParaRPr>
          </a:p>
        </p:txBody>
      </p:sp>
      <p:pic>
        <p:nvPicPr>
          <p:cNvPr id="47107" name="Picture 4" descr="FIL2116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162675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 descr="son_du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199"/>
            <a:ext cx="46482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86131052"/>
      </p:ext>
    </p:extLst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NAK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029200" cy="6553200"/>
          </a:xfrm>
          <a:prstGeom prst="rect">
            <a:avLst/>
          </a:prstGeom>
          <a:noFill/>
          <a:ln w="762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 flipH="1">
            <a:off x="5429250" y="85725"/>
            <a:ext cx="3581400" cy="6689725"/>
          </a:xfrm>
          <a:prstGeom prst="wedgeRectCallout">
            <a:avLst>
              <a:gd name="adj1" fmla="val 61611"/>
              <a:gd name="adj2" fmla="val 19597"/>
            </a:avLst>
          </a:prstGeom>
          <a:solidFill>
            <a:schemeClr val="accent1"/>
          </a:solidFill>
          <a:ln w="19050">
            <a:solidFill>
              <a:srgbClr val="00257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 smtClean="0">
                <a:solidFill>
                  <a:srgbClr val="FF0000"/>
                </a:solidFill>
              </a:rPr>
              <a:t>Mình hay ở trên cạn </a:t>
            </a:r>
            <a:r>
              <a:rPr lang="en-US" sz="6000" smtClean="0">
                <a:solidFill>
                  <a:srgbClr val="003399"/>
                </a:solidFill>
              </a:rPr>
              <a:t>nhưng bạn Rắn nước thì thích ở dưới nước hơn</a:t>
            </a:r>
            <a:endParaRPr lang="en-US" sz="6000">
              <a:solidFill>
                <a:srgbClr val="003399"/>
              </a:solidFill>
            </a:endParaRPr>
          </a:p>
        </p:txBody>
      </p:sp>
      <p:pic>
        <p:nvPicPr>
          <p:cNvPr id="48132" name="Picture 4" descr="FIL21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6176963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04921691"/>
      </p:ext>
    </p:extLst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0" y="76200"/>
            <a:ext cx="3429000" cy="6610350"/>
          </a:xfrm>
          <a:prstGeom prst="wedgeRectCallout">
            <a:avLst>
              <a:gd name="adj1" fmla="val 59000"/>
              <a:gd name="adj2" fmla="val -1755"/>
            </a:avLst>
          </a:prstGeom>
          <a:solidFill>
            <a:srgbClr val="DEF1F2"/>
          </a:solidFill>
          <a:ln w="19050">
            <a:solidFill>
              <a:srgbClr val="00257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6000" dirty="0" err="1" smtClean="0">
                <a:latin typeface="Avo"/>
                <a:cs typeface="Times New Roman" pitchFamily="18" charset="0"/>
              </a:rPr>
              <a:t>Tớ</a:t>
            </a:r>
            <a:r>
              <a:rPr lang="en-US" sz="6000" dirty="0" smtClean="0">
                <a:latin typeface="Avo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Avo"/>
                <a:cs typeface="Times New Roman" pitchFamily="18" charset="0"/>
              </a:rPr>
              <a:t>là</a:t>
            </a:r>
            <a:r>
              <a:rPr lang="en-US" sz="6000" dirty="0" smtClean="0">
                <a:latin typeface="Avo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Avo"/>
                <a:cs typeface="Times New Roman" pitchFamily="18" charset="0"/>
              </a:rPr>
              <a:t>vịt</a:t>
            </a:r>
            <a:r>
              <a:rPr lang="en-US" sz="6000" dirty="0" smtClean="0">
                <a:latin typeface="Avo"/>
                <a:cs typeface="Times New Roman" pitchFamily="18" charset="0"/>
              </a:rPr>
              <a:t>, </a:t>
            </a:r>
            <a:r>
              <a:rPr lang="en-US" sz="6000" dirty="0" err="1" smtClean="0">
                <a:solidFill>
                  <a:srgbClr val="FF0000"/>
                </a:solidFill>
                <a:latin typeface="Avo"/>
                <a:cs typeface="Times New Roman" pitchFamily="18" charset="0"/>
              </a:rPr>
              <a:t>tớ</a:t>
            </a:r>
            <a:r>
              <a:rPr lang="en-US" sz="6000" dirty="0" smtClean="0">
                <a:solidFill>
                  <a:srgbClr val="FF0000"/>
                </a:solidFill>
                <a:latin typeface="Avo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Avo"/>
                <a:cs typeface="Times New Roman" pitchFamily="18" charset="0"/>
              </a:rPr>
              <a:t>sống</a:t>
            </a:r>
            <a:r>
              <a:rPr lang="en-US" sz="6000" dirty="0" smtClean="0">
                <a:solidFill>
                  <a:srgbClr val="FF0000"/>
                </a:solidFill>
                <a:latin typeface="Avo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Avo"/>
                <a:cs typeface="Times New Roman" pitchFamily="18" charset="0"/>
              </a:rPr>
              <a:t>trên</a:t>
            </a:r>
            <a:r>
              <a:rPr lang="en-US" sz="6000" dirty="0" smtClean="0">
                <a:solidFill>
                  <a:srgbClr val="FF0000"/>
                </a:solidFill>
                <a:latin typeface="Avo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Avo"/>
                <a:cs typeface="Times New Roman" pitchFamily="18" charset="0"/>
              </a:rPr>
              <a:t>cạn</a:t>
            </a:r>
            <a:r>
              <a:rPr lang="en-US" sz="6000" dirty="0" smtClean="0">
                <a:solidFill>
                  <a:srgbClr val="FF0000"/>
                </a:solidFill>
                <a:latin typeface="Avo"/>
                <a:cs typeface="Times New Roman" pitchFamily="18" charset="0"/>
              </a:rPr>
              <a:t>. </a:t>
            </a:r>
            <a:r>
              <a:rPr lang="en-US" sz="6000" dirty="0" err="1" smtClean="0">
                <a:latin typeface="Avo"/>
                <a:cs typeface="Times New Roman" pitchFamily="18" charset="0"/>
              </a:rPr>
              <a:t>Nơi</a:t>
            </a:r>
            <a:r>
              <a:rPr lang="en-US" sz="6000" dirty="0" smtClean="0">
                <a:latin typeface="Avo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Avo"/>
                <a:cs typeface="Times New Roman" pitchFamily="18" charset="0"/>
              </a:rPr>
              <a:t>gần</a:t>
            </a:r>
            <a:r>
              <a:rPr lang="en-US" sz="6000" dirty="0" smtClean="0">
                <a:latin typeface="Avo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Avo"/>
                <a:cs typeface="Times New Roman" pitchFamily="18" charset="0"/>
              </a:rPr>
              <a:t>ao</a:t>
            </a:r>
            <a:r>
              <a:rPr lang="en-US" sz="6000" dirty="0" smtClean="0">
                <a:latin typeface="Avo"/>
                <a:cs typeface="Times New Roman" pitchFamily="18" charset="0"/>
              </a:rPr>
              <a:t>, </a:t>
            </a:r>
            <a:r>
              <a:rPr lang="en-US" sz="6000" dirty="0" err="1" smtClean="0">
                <a:latin typeface="Avo"/>
                <a:cs typeface="Times New Roman" pitchFamily="18" charset="0"/>
              </a:rPr>
              <a:t>hồ</a:t>
            </a:r>
            <a:r>
              <a:rPr lang="en-US" sz="6000" dirty="0" smtClean="0">
                <a:latin typeface="Avo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Avo"/>
                <a:cs typeface="Times New Roman" pitchFamily="18" charset="0"/>
              </a:rPr>
              <a:t>vì</a:t>
            </a:r>
            <a:r>
              <a:rPr lang="en-US" sz="6000" dirty="0" smtClean="0">
                <a:latin typeface="Avo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Avo"/>
                <a:cs typeface="Times New Roman" pitchFamily="18" charset="0"/>
              </a:rPr>
              <a:t>có</a:t>
            </a:r>
            <a:r>
              <a:rPr lang="en-US" sz="6000" dirty="0" smtClean="0">
                <a:latin typeface="Avo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Avo"/>
                <a:cs typeface="Times New Roman" pitchFamily="18" charset="0"/>
              </a:rPr>
              <a:t>nhiều</a:t>
            </a:r>
            <a:r>
              <a:rPr lang="en-US" sz="6000" dirty="0" smtClean="0">
                <a:latin typeface="Avo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Avo"/>
                <a:cs typeface="Times New Roman" pitchFamily="18" charset="0"/>
              </a:rPr>
              <a:t>tôm</a:t>
            </a:r>
            <a:r>
              <a:rPr lang="en-US" sz="6000" dirty="0" smtClean="0">
                <a:latin typeface="Avo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Avo"/>
                <a:cs typeface="Times New Roman" pitchFamily="18" charset="0"/>
              </a:rPr>
              <a:t>cá</a:t>
            </a:r>
            <a:endParaRPr lang="en-US" sz="6000" dirty="0">
              <a:solidFill>
                <a:srgbClr val="FF0000"/>
              </a:solidFill>
              <a:latin typeface="Avo"/>
              <a:cs typeface="Times New Roman" pitchFamily="18" charset="0"/>
            </a:endParaRPr>
          </a:p>
        </p:txBody>
      </p:sp>
      <p:pic>
        <p:nvPicPr>
          <p:cNvPr id="49155" name="Picture 4" descr="FIL2116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709" y="6219825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5" descr="duck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49657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2832756"/>
      </p:ext>
    </p:extLst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DDEBCF"/>
            </a:gs>
            <a:gs pos="85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LE THANG -HUONG SON</a:t>
            </a:r>
          </a:p>
        </p:txBody>
      </p:sp>
      <p:pic>
        <p:nvPicPr>
          <p:cNvPr id="1032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11" t="57806" r="42699" b="2719"/>
          <a:stretch>
            <a:fillRect/>
          </a:stretch>
        </p:blipFill>
        <p:spPr bwMode="auto">
          <a:xfrm>
            <a:off x="4114800" y="1752600"/>
            <a:ext cx="3200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896" t="57806" r="19778" b="2719"/>
          <a:stretch>
            <a:fillRect/>
          </a:stretch>
        </p:blipFill>
        <p:spPr bwMode="auto">
          <a:xfrm>
            <a:off x="7124700" y="1752600"/>
            <a:ext cx="2057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47" t="47368" r="28223" b="5263"/>
          <a:stretch>
            <a:fillRect/>
          </a:stretch>
        </p:blipFill>
        <p:spPr bwMode="auto">
          <a:xfrm>
            <a:off x="4191000" y="4267200"/>
            <a:ext cx="4953000" cy="2590800"/>
          </a:xfrm>
          <a:prstGeom prst="rect">
            <a:avLst/>
          </a:prstGeom>
          <a:noFill/>
          <a:ln w="5715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00" t="10811" r="28223" b="54054"/>
          <a:stretch>
            <a:fillRect/>
          </a:stretch>
        </p:blipFill>
        <p:spPr bwMode="auto">
          <a:xfrm>
            <a:off x="0" y="4267200"/>
            <a:ext cx="4114800" cy="2590800"/>
          </a:xfrm>
          <a:prstGeom prst="rect">
            <a:avLst/>
          </a:prstGeom>
          <a:noFill/>
          <a:ln w="5715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Line 38"/>
          <p:cNvSpPr>
            <a:spLocks noChangeShapeType="1"/>
          </p:cNvSpPr>
          <p:nvPr/>
        </p:nvSpPr>
        <p:spPr bwMode="auto">
          <a:xfrm>
            <a:off x="4114800" y="1752600"/>
            <a:ext cx="5029200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39"/>
          <p:cNvSpPr>
            <a:spLocks noChangeShapeType="1"/>
          </p:cNvSpPr>
          <p:nvPr/>
        </p:nvSpPr>
        <p:spPr bwMode="auto">
          <a:xfrm>
            <a:off x="4114800" y="1752600"/>
            <a:ext cx="0" cy="24384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41"/>
          <p:cNvSpPr>
            <a:spLocks noChangeShapeType="1"/>
          </p:cNvSpPr>
          <p:nvPr/>
        </p:nvSpPr>
        <p:spPr bwMode="auto">
          <a:xfrm>
            <a:off x="4114800" y="4191000"/>
            <a:ext cx="5029200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42"/>
          <p:cNvSpPr>
            <a:spLocks noChangeShapeType="1"/>
          </p:cNvSpPr>
          <p:nvPr/>
        </p:nvSpPr>
        <p:spPr bwMode="auto">
          <a:xfrm>
            <a:off x="9144000" y="1752600"/>
            <a:ext cx="0" cy="24384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Text Box 45"/>
          <p:cNvSpPr txBox="1">
            <a:spLocks noChangeArrowheads="1"/>
          </p:cNvSpPr>
          <p:nvPr/>
        </p:nvSpPr>
        <p:spPr bwMode="auto">
          <a:xfrm>
            <a:off x="304800" y="150813"/>
            <a:ext cx="86868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latin typeface="+mn-lt"/>
              </a:rPr>
              <a:t>Hãy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quan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sát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hình</a:t>
            </a:r>
            <a:r>
              <a:rPr lang="en-US" sz="3200" b="1" dirty="0">
                <a:latin typeface="+mn-lt"/>
              </a:rPr>
              <a:t> 1, 2,3,4,5 </a:t>
            </a:r>
            <a:r>
              <a:rPr lang="en-US" sz="3200" b="1" dirty="0" err="1">
                <a:latin typeface="+mn-lt"/>
              </a:rPr>
              <a:t>và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cho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biết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loài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vật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nào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sống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trên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mặt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đất</a:t>
            </a:r>
            <a:r>
              <a:rPr lang="en-US" sz="3200" b="1" dirty="0">
                <a:latin typeface="+mn-lt"/>
              </a:rPr>
              <a:t>? </a:t>
            </a:r>
            <a:r>
              <a:rPr lang="en-US" sz="3200" b="1" dirty="0" err="1">
                <a:latin typeface="+mn-lt"/>
              </a:rPr>
              <a:t>Loài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vật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nào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sống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dưới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nước</a:t>
            </a:r>
            <a:r>
              <a:rPr lang="en-US" sz="3200" b="1" dirty="0">
                <a:latin typeface="+mn-lt"/>
              </a:rPr>
              <a:t>? </a:t>
            </a:r>
            <a:r>
              <a:rPr lang="en-US" sz="3200" b="1" dirty="0" err="1">
                <a:latin typeface="+mn-lt"/>
              </a:rPr>
              <a:t>Loài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nào</a:t>
            </a:r>
            <a:r>
              <a:rPr lang="en-US" sz="3200" b="1" dirty="0">
                <a:latin typeface="+mn-lt"/>
              </a:rPr>
              <a:t> bay </a:t>
            </a:r>
            <a:r>
              <a:rPr lang="en-US" sz="3200" b="1" dirty="0" err="1">
                <a:latin typeface="+mn-lt"/>
              </a:rPr>
              <a:t>lượn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trên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không</a:t>
            </a:r>
            <a:r>
              <a:rPr lang="en-US" sz="3200" b="1" dirty="0" smtClean="0">
                <a:latin typeface="+mn-lt"/>
              </a:rPr>
              <a:t>?</a:t>
            </a:r>
            <a:endParaRPr lang="en-US" sz="3200" b="1" dirty="0">
              <a:latin typeface="+mn-lt"/>
            </a:endParaRPr>
          </a:p>
        </p:txBody>
      </p:sp>
      <p:sp>
        <p:nvSpPr>
          <p:cNvPr id="1043" name="Line 47"/>
          <p:cNvSpPr>
            <a:spLocks noChangeShapeType="1"/>
          </p:cNvSpPr>
          <p:nvPr/>
        </p:nvSpPr>
        <p:spPr bwMode="auto">
          <a:xfrm>
            <a:off x="0" y="4191000"/>
            <a:ext cx="4038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48"/>
          <p:cNvSpPr>
            <a:spLocks noChangeShapeType="1"/>
          </p:cNvSpPr>
          <p:nvPr/>
        </p:nvSpPr>
        <p:spPr bwMode="auto">
          <a:xfrm>
            <a:off x="0" y="1752600"/>
            <a:ext cx="0" cy="2438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Line 49"/>
          <p:cNvSpPr>
            <a:spLocks noChangeShapeType="1"/>
          </p:cNvSpPr>
          <p:nvPr/>
        </p:nvSpPr>
        <p:spPr bwMode="auto">
          <a:xfrm>
            <a:off x="4191000" y="1752600"/>
            <a:ext cx="0" cy="243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Oval 53"/>
          <p:cNvSpPr>
            <a:spLocks noChangeArrowheads="1"/>
          </p:cNvSpPr>
          <p:nvPr/>
        </p:nvSpPr>
        <p:spPr bwMode="auto">
          <a:xfrm>
            <a:off x="4343400" y="36576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CC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047" name="Oval 54"/>
          <p:cNvSpPr>
            <a:spLocks noChangeArrowheads="1"/>
          </p:cNvSpPr>
          <p:nvPr/>
        </p:nvSpPr>
        <p:spPr bwMode="auto">
          <a:xfrm>
            <a:off x="7620000" y="3733800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CC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048" name="Oval 5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6591" y="6096000"/>
            <a:ext cx="762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049" name="Oval 56"/>
          <p:cNvSpPr>
            <a:spLocks noChangeArrowheads="1"/>
          </p:cNvSpPr>
          <p:nvPr/>
        </p:nvSpPr>
        <p:spPr bwMode="auto">
          <a:xfrm>
            <a:off x="4267200" y="6477000"/>
            <a:ext cx="6858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CC"/>
                </a:solidFill>
                <a:latin typeface=".VnTifani Heavy" pitchFamily="34" charset="0"/>
              </a:rPr>
              <a:t>5</a:t>
            </a: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9">
            <p14:nvContentPartPr>
              <p14:cNvPr id="102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5800" y="5929313"/>
              <a:ext cx="1588" cy="1587"/>
            </p14:xfrm>
          </p:contentPart>
        </mc:Choice>
        <mc:Fallback>
          <p:pic>
            <p:nvPicPr>
              <p:cNvPr id="102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85928" y="5650001"/>
                <a:ext cx="141332" cy="560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3">
            <p14:nvContentPartPr>
              <p14:cNvPr id="102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0038" y="5875338"/>
              <a:ext cx="1587" cy="1587"/>
            </p14:xfrm>
          </p:contentPart>
        </mc:Choice>
        <mc:Fallback>
          <p:pic>
            <p:nvPicPr>
              <p:cNvPr id="102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70210" y="5596026"/>
                <a:ext cx="141243" cy="560211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1752600"/>
            <a:ext cx="4038600" cy="2438400"/>
            <a:chOff x="36" y="0"/>
            <a:chExt cx="2160" cy="1632"/>
          </a:xfrm>
        </p:grpSpPr>
        <p:pic>
          <p:nvPicPr>
            <p:cNvPr id="1053" name="Picture 25" descr="115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290" b="2571"/>
            <a:stretch>
              <a:fillRect/>
            </a:stretch>
          </p:blipFill>
          <p:spPr bwMode="auto">
            <a:xfrm>
              <a:off x="36" y="0"/>
              <a:ext cx="2160" cy="1632"/>
            </a:xfrm>
            <a:prstGeom prst="rect">
              <a:avLst/>
            </a:prstGeom>
            <a:noFill/>
            <a:ln w="38100">
              <a:solidFill>
                <a:srgbClr val="660033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4" name="Oval 26"/>
            <p:cNvSpPr>
              <a:spLocks noChangeArrowheads="1"/>
            </p:cNvSpPr>
            <p:nvPr/>
          </p:nvSpPr>
          <p:spPr bwMode="auto">
            <a:xfrm>
              <a:off x="96" y="1392"/>
              <a:ext cx="192" cy="168"/>
            </a:xfrm>
            <a:prstGeom prst="ellips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b="1"/>
            </a:p>
          </p:txBody>
        </p:sp>
      </p:grpSp>
      <p:sp>
        <p:nvSpPr>
          <p:cNvPr id="102424" name="Oval 24"/>
          <p:cNvSpPr>
            <a:spLocks noChangeArrowheads="1"/>
          </p:cNvSpPr>
          <p:nvPr/>
        </p:nvSpPr>
        <p:spPr bwMode="auto">
          <a:xfrm>
            <a:off x="76200" y="3657600"/>
            <a:ext cx="838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0000FF"/>
                </a:solidFill>
              </a:rPr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210450701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81" name="AutoShape 13"/>
          <p:cNvSpPr>
            <a:spLocks noChangeArrowheads="1"/>
          </p:cNvSpPr>
          <p:nvPr/>
        </p:nvSpPr>
        <p:spPr bwMode="auto">
          <a:xfrm>
            <a:off x="1066800" y="533400"/>
            <a:ext cx="6934200" cy="1219200"/>
          </a:xfrm>
          <a:prstGeom prst="cloudCallout">
            <a:avLst>
              <a:gd name="adj1" fmla="val -19979"/>
              <a:gd name="adj2" fmla="val 9919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200" b="1">
                <a:solidFill>
                  <a:srgbClr val="990033"/>
                </a:solidFill>
                <a:latin typeface="Times New Roman" pitchFamily="18" charset="0"/>
              </a:rPr>
              <a:t>Vậy loài vật có thể sống</a:t>
            </a:r>
          </a:p>
          <a:p>
            <a:pPr algn="ctr" eaLnBrk="1" hangingPunct="1"/>
            <a:r>
              <a:rPr lang="en-US" sz="3200" b="1">
                <a:solidFill>
                  <a:srgbClr val="990033"/>
                </a:solidFill>
                <a:latin typeface="Times New Roman" pitchFamily="18" charset="0"/>
              </a:rPr>
              <a:t> ở đâu 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0"/>
            <a:ext cx="8229600" cy="2438400"/>
          </a:xfrm>
        </p:spPr>
        <p:txBody>
          <a:bodyPr>
            <a:noAutofit/>
          </a:bodyPr>
          <a:lstStyle/>
          <a:p>
            <a:r>
              <a:rPr lang="en-US" b="1" smtClean="0">
                <a:solidFill>
                  <a:schemeClr val="tx2">
                    <a:lumMod val="75000"/>
                  </a:schemeClr>
                </a:solidFill>
              </a:rPr>
              <a:t>Loài vật sống được ở khắp nơi: trên mặt đất, dưới nước và bay lượn trên không.</a:t>
            </a:r>
            <a:endParaRPr lang="en-US" b="1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323803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9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1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94148" y="1371600"/>
            <a:ext cx="65531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8471" y="2743200"/>
            <a:ext cx="72389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AI NHANH HƠN</a:t>
            </a:r>
            <a:endParaRPr lang="en-US" sz="72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57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8000">
              <a:srgbClr val="9CB86E"/>
            </a:gs>
            <a:gs pos="99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solidFill>
                  <a:schemeClr val="accent2"/>
                </a:solidFill>
                <a:latin typeface="+mn-lt"/>
              </a:rPr>
              <a:t>TRÊN CẠN</a:t>
            </a:r>
            <a:endParaRPr lang="en-US" sz="4000" dirty="0" smtClean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1506" name="Picture 2" descr="HORSE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21197"/>
            <a:ext cx="2286000" cy="1841500"/>
          </a:xfrm>
          <a:prstGeom prst="rect">
            <a:avLst/>
          </a:prstGeom>
          <a:noFill/>
          <a:ln w="57150">
            <a:solidFill>
              <a:srgbClr val="D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LOS13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662" y="942367"/>
            <a:ext cx="2819400" cy="2271712"/>
          </a:xfrm>
          <a:prstGeom prst="rect">
            <a:avLst/>
          </a:prstGeom>
          <a:noFill/>
          <a:ln w="57150">
            <a:solidFill>
              <a:srgbClr val="D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405" name="Picture 5" descr="a lac d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24018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06" name="Picture 6" descr="OS5003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1676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07" name="Picture 7" descr="huo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731044"/>
            <a:ext cx="28670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08" name="Picture 8" descr="a th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02" y="611014"/>
            <a:ext cx="2971800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9" name="Text Box 9"/>
          <p:cNvSpPr txBox="1">
            <a:spLocks noChangeArrowheads="1"/>
          </p:cNvSpPr>
          <p:nvPr/>
        </p:nvSpPr>
        <p:spPr bwMode="auto">
          <a:xfrm>
            <a:off x="1222951" y="2984326"/>
            <a:ext cx="1150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smtClean="0">
                <a:solidFill>
                  <a:srgbClr val="0070C0"/>
                </a:solidFill>
                <a:latin typeface="+mn-lt"/>
              </a:rPr>
              <a:t>THỎ</a:t>
            </a:r>
            <a:endParaRPr lang="en-US" sz="3200" b="1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30410" name="Text Box 10"/>
          <p:cNvSpPr txBox="1">
            <a:spLocks noChangeArrowheads="1"/>
          </p:cNvSpPr>
          <p:nvPr/>
        </p:nvSpPr>
        <p:spPr bwMode="auto">
          <a:xfrm>
            <a:off x="273702" y="5734730"/>
            <a:ext cx="1660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smtClean="0">
                <a:solidFill>
                  <a:srgbClr val="B02200"/>
                </a:solidFill>
                <a:latin typeface="+mn-lt"/>
              </a:rPr>
              <a:t>TÊ GIÁC</a:t>
            </a:r>
            <a:endParaRPr lang="en-US" sz="3200" b="1">
              <a:solidFill>
                <a:srgbClr val="B02200"/>
              </a:solidFill>
              <a:latin typeface="+mn-lt"/>
            </a:endParaRPr>
          </a:p>
        </p:txBody>
      </p:sp>
      <p:sp>
        <p:nvSpPr>
          <p:cNvPr id="230411" name="Text Box 11"/>
          <p:cNvSpPr txBox="1">
            <a:spLocks noChangeArrowheads="1"/>
          </p:cNvSpPr>
          <p:nvPr/>
        </p:nvSpPr>
        <p:spPr bwMode="auto">
          <a:xfrm>
            <a:off x="1905000" y="6126163"/>
            <a:ext cx="121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smtClean="0">
                <a:solidFill>
                  <a:srgbClr val="FF00FF"/>
                </a:solidFill>
                <a:latin typeface="+mn-lt"/>
              </a:rPr>
              <a:t>CHÓ</a:t>
            </a:r>
            <a:endParaRPr lang="en-US" sz="3200" b="1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230412" name="Text Box 12"/>
          <p:cNvSpPr txBox="1">
            <a:spLocks noChangeArrowheads="1"/>
          </p:cNvSpPr>
          <p:nvPr/>
        </p:nvSpPr>
        <p:spPr bwMode="auto">
          <a:xfrm>
            <a:off x="3276600" y="3581400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smtClean="0">
                <a:solidFill>
                  <a:srgbClr val="B02200"/>
                </a:solidFill>
                <a:latin typeface="+mn-lt"/>
              </a:rPr>
              <a:t>HƯƠU CAO CỔ</a:t>
            </a:r>
            <a:endParaRPr lang="en-US" sz="2800" b="1" dirty="0">
              <a:solidFill>
                <a:srgbClr val="B02200"/>
              </a:solidFill>
              <a:latin typeface="+mn-lt"/>
            </a:endParaRPr>
          </a:p>
        </p:txBody>
      </p:sp>
      <p:sp>
        <p:nvSpPr>
          <p:cNvPr id="230413" name="Text Box 13"/>
          <p:cNvSpPr txBox="1">
            <a:spLocks noChangeArrowheads="1"/>
          </p:cNvSpPr>
          <p:nvPr/>
        </p:nvSpPr>
        <p:spPr bwMode="auto">
          <a:xfrm>
            <a:off x="7848600" y="2209800"/>
            <a:ext cx="974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smtClean="0">
                <a:solidFill>
                  <a:srgbClr val="B02200"/>
                </a:solidFill>
                <a:latin typeface="+mn-lt"/>
              </a:rPr>
              <a:t>HỔ</a:t>
            </a:r>
            <a:endParaRPr lang="en-US" sz="3200" b="1">
              <a:solidFill>
                <a:srgbClr val="B02200"/>
              </a:solidFill>
              <a:latin typeface="+mn-lt"/>
            </a:endParaRPr>
          </a:p>
        </p:txBody>
      </p:sp>
      <p:sp>
        <p:nvSpPr>
          <p:cNvPr id="230414" name="Text Box 14"/>
          <p:cNvSpPr txBox="1">
            <a:spLocks noChangeArrowheads="1"/>
          </p:cNvSpPr>
          <p:nvPr/>
        </p:nvSpPr>
        <p:spPr bwMode="auto">
          <a:xfrm>
            <a:off x="7010400" y="37338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smtClean="0">
                <a:solidFill>
                  <a:srgbClr val="99FF33"/>
                </a:solidFill>
                <a:latin typeface="+mn-lt"/>
              </a:rPr>
              <a:t>LẠC ĐÀ</a:t>
            </a:r>
            <a:endParaRPr lang="en-US" sz="3200" b="1">
              <a:solidFill>
                <a:srgbClr val="99FF33"/>
              </a:solidFill>
              <a:latin typeface="+mn-lt"/>
            </a:endParaRPr>
          </a:p>
        </p:txBody>
      </p:sp>
      <p:sp>
        <p:nvSpPr>
          <p:cNvPr id="230415" name="Text Box 15"/>
          <p:cNvSpPr txBox="1">
            <a:spLocks noChangeArrowheads="1"/>
          </p:cNvSpPr>
          <p:nvPr/>
        </p:nvSpPr>
        <p:spPr bwMode="auto">
          <a:xfrm>
            <a:off x="4572000" y="6278563"/>
            <a:ext cx="152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NGỰA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30416" name="Picture 16" descr="1366049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4" y="3687055"/>
            <a:ext cx="26670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1" name="AutoShape 17">
            <a:hlinkClick r:id="" action="ppaction://noaction">
              <a:snd r:embed="rId16" name="applause.wav"/>
            </a:hlinkClick>
          </p:cNvPr>
          <p:cNvSpPr>
            <a:spLocks noChangeArrowheads="1"/>
          </p:cNvSpPr>
          <p:nvPr/>
        </p:nvSpPr>
        <p:spPr bwMode="auto">
          <a:xfrm>
            <a:off x="8229600" y="228600"/>
            <a:ext cx="533400" cy="5334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B02200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9366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2000"/>
                                        <p:tgtEl>
                                          <p:spTgt spid="23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230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/>
      <p:bldP spid="230409" grpId="0"/>
      <p:bldP spid="230410" grpId="0"/>
      <p:bldP spid="230411" grpId="0"/>
      <p:bldP spid="230412" grpId="0"/>
      <p:bldP spid="230413" grpId="0"/>
      <p:bldP spid="230414" grpId="0"/>
      <p:bldP spid="2304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8000">
              <a:srgbClr val="9CB86E"/>
            </a:gs>
            <a:gs pos="99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+mn-lt"/>
              </a:rPr>
              <a:t>DƯỚI NƯỚC</a:t>
            </a:r>
            <a:endParaRPr lang="en-US" sz="4000" dirty="0" smtClean="0">
              <a:latin typeface="+mn-lt"/>
            </a:endParaRPr>
          </a:p>
        </p:txBody>
      </p:sp>
      <p:pic>
        <p:nvPicPr>
          <p:cNvPr id="231427" name="Picture 3" descr="IMAGE4">
            <a:hlinkClick r:id="" action="ppaction://noaction">
              <a:snd r:embed="rId7" name="typ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24177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SEASHEL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00513"/>
            <a:ext cx="2514600" cy="2024062"/>
          </a:xfrm>
          <a:prstGeom prst="rect">
            <a:avLst/>
          </a:prstGeom>
          <a:noFill/>
          <a:ln w="57150">
            <a:solidFill>
              <a:srgbClr val="D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FOODLBST">
            <a:hlinkClick r:id="" action="ppaction://noaction">
              <a:snd r:embed="rId3" name="nuoc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66825"/>
            <a:ext cx="2590800" cy="2085975"/>
          </a:xfrm>
          <a:prstGeom prst="rect">
            <a:avLst/>
          </a:prstGeom>
          <a:noFill/>
          <a:ln w="57150">
            <a:solidFill>
              <a:srgbClr val="D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30" name="Picture 6" descr="ru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65663"/>
            <a:ext cx="30480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1" name="Picture 7" descr="cu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28194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2" name="Picture 8" descr="c0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2415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3" name="Picture 9" descr="ANMAQ0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34" name="Text Box 10"/>
          <p:cNvSpPr txBox="1">
            <a:spLocks noChangeArrowheads="1"/>
          </p:cNvSpPr>
          <p:nvPr/>
        </p:nvSpPr>
        <p:spPr bwMode="auto">
          <a:xfrm>
            <a:off x="457200" y="105092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FFFF66"/>
                </a:solidFill>
                <a:latin typeface="+mn-lt"/>
              </a:rPr>
              <a:t>CÁ NGỰA</a:t>
            </a:r>
            <a:endParaRPr lang="en-US" sz="2400" b="1">
              <a:solidFill>
                <a:srgbClr val="FFFF66"/>
              </a:solidFill>
              <a:latin typeface="+mn-lt"/>
            </a:endParaRPr>
          </a:p>
        </p:txBody>
      </p:sp>
      <p:sp>
        <p:nvSpPr>
          <p:cNvPr id="231435" name="Text Box 11"/>
          <p:cNvSpPr txBox="1">
            <a:spLocks noChangeArrowheads="1"/>
          </p:cNvSpPr>
          <p:nvPr/>
        </p:nvSpPr>
        <p:spPr bwMode="auto">
          <a:xfrm>
            <a:off x="4610100" y="2309812"/>
            <a:ext cx="1028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TÔM</a:t>
            </a:r>
            <a:endParaRPr lang="en-US" sz="3200" b="1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231436" name="Text Box 12"/>
          <p:cNvSpPr txBox="1">
            <a:spLocks noChangeArrowheads="1"/>
          </p:cNvSpPr>
          <p:nvPr/>
        </p:nvSpPr>
        <p:spPr bwMode="auto">
          <a:xfrm>
            <a:off x="7086600" y="21939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B02200"/>
                </a:solidFill>
                <a:latin typeface="VNI-Cooper" pitchFamily="2" charset="0"/>
              </a:rPr>
              <a:t>CUA</a:t>
            </a:r>
          </a:p>
        </p:txBody>
      </p:sp>
      <p:sp>
        <p:nvSpPr>
          <p:cNvPr id="231437" name="Text Box 13"/>
          <p:cNvSpPr txBox="1">
            <a:spLocks noChangeArrowheads="1"/>
          </p:cNvSpPr>
          <p:nvPr/>
        </p:nvSpPr>
        <p:spPr bwMode="auto">
          <a:xfrm>
            <a:off x="7658100" y="3994759"/>
            <a:ext cx="87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FFFF66"/>
                </a:solidFill>
                <a:latin typeface="+mn-lt"/>
              </a:rPr>
              <a:t>CÁ</a:t>
            </a:r>
            <a:endParaRPr lang="en-US" sz="2400" b="1">
              <a:solidFill>
                <a:srgbClr val="FFFF66"/>
              </a:solidFill>
              <a:latin typeface="+mn-lt"/>
            </a:endParaRPr>
          </a:p>
        </p:txBody>
      </p:sp>
      <p:sp>
        <p:nvSpPr>
          <p:cNvPr id="231438" name="Text Box 14"/>
          <p:cNvSpPr txBox="1">
            <a:spLocks noChangeArrowheads="1"/>
          </p:cNvSpPr>
          <p:nvPr/>
        </p:nvSpPr>
        <p:spPr bwMode="auto">
          <a:xfrm>
            <a:off x="914400" y="5569744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B02200"/>
                </a:solidFill>
                <a:latin typeface="+mn-lt"/>
              </a:rPr>
              <a:t>SÒ</a:t>
            </a:r>
            <a:endParaRPr lang="en-US" sz="2400" b="1">
              <a:solidFill>
                <a:srgbClr val="B02200"/>
              </a:solidFill>
              <a:latin typeface="+mn-lt"/>
            </a:endParaRPr>
          </a:p>
        </p:txBody>
      </p:sp>
      <p:sp>
        <p:nvSpPr>
          <p:cNvPr id="231439" name="Text Box 15"/>
          <p:cNvSpPr txBox="1">
            <a:spLocks noChangeArrowheads="1"/>
          </p:cNvSpPr>
          <p:nvPr/>
        </p:nvSpPr>
        <p:spPr bwMode="auto">
          <a:xfrm>
            <a:off x="46482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B02200"/>
                </a:solidFill>
                <a:latin typeface="+mn-lt"/>
              </a:rPr>
              <a:t>ỐC</a:t>
            </a:r>
            <a:endParaRPr lang="en-US" sz="2400" b="1">
              <a:solidFill>
                <a:srgbClr val="B02200"/>
              </a:solidFill>
              <a:latin typeface="+mn-lt"/>
            </a:endParaRPr>
          </a:p>
        </p:txBody>
      </p:sp>
      <p:sp>
        <p:nvSpPr>
          <p:cNvPr id="231440" name="Text Box 16"/>
          <p:cNvSpPr txBox="1">
            <a:spLocks noChangeArrowheads="1"/>
          </p:cNvSpPr>
          <p:nvPr/>
        </p:nvSpPr>
        <p:spPr bwMode="auto">
          <a:xfrm>
            <a:off x="6172200" y="4800600"/>
            <a:ext cx="205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smtClean="0">
                <a:solidFill>
                  <a:srgbClr val="FFFF66"/>
                </a:solidFill>
                <a:latin typeface="+mn-lt"/>
                <a:cs typeface="LilyUPC" pitchFamily="34" charset="-34"/>
              </a:rPr>
              <a:t>RÙA</a:t>
            </a:r>
            <a:endParaRPr lang="en-US" sz="3200" b="1" dirty="0">
              <a:solidFill>
                <a:srgbClr val="FFFF66"/>
              </a:solidFill>
              <a:latin typeface="+mn-lt"/>
              <a:cs typeface="LilyUPC" pitchFamily="34" charset="-34"/>
            </a:endParaRPr>
          </a:p>
        </p:txBody>
      </p:sp>
      <p:sp>
        <p:nvSpPr>
          <p:cNvPr id="22545" name="AutoShape 17">
            <a:hlinkClick r:id="" action="ppaction://noaction">
              <a:snd r:embed="rId16" name="applause.wav"/>
            </a:hlinkClick>
          </p:cNvPr>
          <p:cNvSpPr>
            <a:spLocks noChangeArrowheads="1"/>
          </p:cNvSpPr>
          <p:nvPr/>
        </p:nvSpPr>
        <p:spPr bwMode="auto">
          <a:xfrm>
            <a:off x="8229600" y="228600"/>
            <a:ext cx="533400" cy="5334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B02200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2633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31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231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3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23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3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31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2000"/>
                                        <p:tgtEl>
                                          <p:spTgt spid="23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/>
      <p:bldP spid="231434" grpId="0"/>
      <p:bldP spid="231435" grpId="0"/>
      <p:bldP spid="231436" grpId="0"/>
      <p:bldP spid="231437" grpId="0"/>
      <p:bldP spid="231438" grpId="0"/>
      <p:bldP spid="231439" grpId="0"/>
      <p:bldP spid="2314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8000">
              <a:srgbClr val="9CB86E"/>
            </a:gs>
            <a:gs pos="99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TRÊN KHÔNG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21513" name="Picture 9" descr="BUTTERF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744"/>
            <a:ext cx="2133600" cy="1717675"/>
          </a:xfrm>
          <a:prstGeom prst="rect">
            <a:avLst/>
          </a:prstGeom>
          <a:noFill/>
          <a:ln w="57150">
            <a:solidFill>
              <a:srgbClr val="E637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54" name="Picture 6" descr="J0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3178175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5" name="Picture 7" descr="1366050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25939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7" name="Picture 9" descr="1366053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77875"/>
            <a:ext cx="30480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3048000" y="54864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FFFF66"/>
                </a:solidFill>
                <a:latin typeface="+mn-lt"/>
              </a:rPr>
              <a:t>Đại bàng</a:t>
            </a:r>
            <a:endParaRPr lang="en-US" sz="2800" b="1">
              <a:solidFill>
                <a:srgbClr val="FFFF66"/>
              </a:solidFill>
              <a:latin typeface="+mn-lt"/>
            </a:endParaRP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688975" y="5787301"/>
            <a:ext cx="16732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smtClean="0">
                <a:solidFill>
                  <a:srgbClr val="FFFF66"/>
                </a:solidFill>
                <a:latin typeface="+mn-lt"/>
              </a:rPr>
              <a:t>Con cò</a:t>
            </a:r>
            <a:endParaRPr lang="en-US" sz="3600" b="1" dirty="0">
              <a:solidFill>
                <a:srgbClr val="FFFF66"/>
              </a:solidFill>
              <a:latin typeface="+mn-lt"/>
            </a:endParaRPr>
          </a:p>
        </p:txBody>
      </p:sp>
      <p:sp>
        <p:nvSpPr>
          <p:cNvPr id="232461" name="Text Box 13"/>
          <p:cNvSpPr txBox="1">
            <a:spLocks noChangeArrowheads="1"/>
          </p:cNvSpPr>
          <p:nvPr/>
        </p:nvSpPr>
        <p:spPr bwMode="auto">
          <a:xfrm>
            <a:off x="6583363" y="3062288"/>
            <a:ext cx="2179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FFFF66"/>
                </a:solidFill>
                <a:latin typeface="+mn-lt"/>
              </a:rPr>
              <a:t>Hồng hạc</a:t>
            </a:r>
            <a:endParaRPr lang="en-US" sz="2800" b="1">
              <a:solidFill>
                <a:srgbClr val="FFFF66"/>
              </a:solidFill>
              <a:latin typeface="+mn-lt"/>
            </a:endParaRPr>
          </a:p>
        </p:txBody>
      </p:sp>
      <p:pic>
        <p:nvPicPr>
          <p:cNvPr id="232464" name="Picture 16" descr="conong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26670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533400" y="32004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B02200"/>
                </a:solidFill>
                <a:latin typeface="+mn-lt"/>
              </a:rPr>
              <a:t>Con ong</a:t>
            </a:r>
            <a:endParaRPr lang="en-US" sz="2800" b="1">
              <a:solidFill>
                <a:srgbClr val="B02200"/>
              </a:solidFill>
              <a:latin typeface="+mn-lt"/>
            </a:endParaRP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1828800" y="1066800"/>
            <a:ext cx="12954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B02200"/>
                </a:solidFill>
                <a:latin typeface="+mn-lt"/>
              </a:rPr>
              <a:t>Bướm</a:t>
            </a:r>
            <a:endParaRPr lang="en-US" sz="2800" b="1" dirty="0">
              <a:solidFill>
                <a:srgbClr val="B02200"/>
              </a:solidFill>
              <a:latin typeface="+mn-lt"/>
            </a:endParaRPr>
          </a:p>
        </p:txBody>
      </p:sp>
      <p:sp>
        <p:nvSpPr>
          <p:cNvPr id="23569" name="AutoShape 19">
            <a:hlinkClick r:id="" action="ppaction://noaction">
              <a:snd r:embed="rId11" name="applause.wav"/>
            </a:hlinkClick>
          </p:cNvPr>
          <p:cNvSpPr>
            <a:spLocks noChangeArrowheads="1"/>
          </p:cNvSpPr>
          <p:nvPr/>
        </p:nvSpPr>
        <p:spPr bwMode="auto">
          <a:xfrm>
            <a:off x="8229600" y="152400"/>
            <a:ext cx="533400" cy="5334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B02200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77875"/>
            <a:ext cx="2667000" cy="2941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31021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C00000"/>
                </a:solidFill>
              </a:rPr>
              <a:t>Bồ câu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75" y="3697288"/>
            <a:ext cx="2670174" cy="2847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5692914"/>
            <a:ext cx="1424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chemeClr val="bg1"/>
                </a:solidFill>
              </a:rPr>
              <a:t>Bói cá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2637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85" decel="1000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385" decel="100000"/>
                                        <p:tgtEl>
                                          <p:spTgt spid="2324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385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385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5" tmFilter="0, 0; 0.125,0.2665; 0.25,0.4; 0.375,0.465; 0.5,0.5;  0.625,0.535; 0.75,0.6; 0.875,0.7335; 1,1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3" tmFilter="0, 0; 0.125,0.2665; 0.25,0.4; 0.375,0.465; 0.5,0.5;  0.625,0.535; 0.75,0.6; 0.875,0.7335; 1,1">
                                          <p:stCondLst>
                                            <p:cond delay="1327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9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8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4" decel="50000">
                                          <p:stCondLst>
                                            <p:cond delay="677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8">
                                          <p:stCondLst>
                                            <p:cond delay="1315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4" decel="50000">
                                          <p:stCondLst>
                                            <p:cond delay="1343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8">
                                          <p:stCondLst>
                                            <p:cond delay="1643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4" decel="50000">
                                          <p:stCondLst>
                                            <p:cond delay="1671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8">
                                          <p:stCondLst>
                                            <p:cond delay="1812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9" grpId="0"/>
      <p:bldP spid="232460" grpId="0"/>
      <p:bldP spid="232461" grpId="0"/>
      <p:bldP spid="232465" grpId="0"/>
      <p:bldP spid="2324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81408" y="3200400"/>
            <a:ext cx="6324600" cy="28194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smtClean="0">
                <a:solidFill>
                  <a:schemeClr val="tx1"/>
                </a:solidFill>
              </a:rPr>
              <a:t>Hầu hết các loài vật đều có ích. Vậy chúng ta cần làm gì để bảo vệ chúng?</a:t>
            </a:r>
            <a:endParaRPr lang="en-US" sz="3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10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352</Words>
  <Application>Microsoft Office PowerPoint</Application>
  <PresentationFormat>On-screen Show (4:3)</PresentationFormat>
  <Paragraphs>72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BÀI 27</vt:lpstr>
      <vt:lpstr>Slide 3</vt:lpstr>
      <vt:lpstr>Loài vật sống được ở khắp nơi: trên mặt đất, dưới nước và bay lượn trên không.</vt:lpstr>
      <vt:lpstr>Slide 5</vt:lpstr>
      <vt:lpstr>TRÊN CẠN</vt:lpstr>
      <vt:lpstr>DƯỚI NƯỚC</vt:lpstr>
      <vt:lpstr>TRÊN KHÔNG</vt:lpstr>
      <vt:lpstr>Slide 9</vt:lpstr>
      <vt:lpstr>Slide 10</vt:lpstr>
      <vt:lpstr>Slide 11</vt:lpstr>
      <vt:lpstr>Chỉ ăn cỏ no Uống nguồn nước sạch Mà tôi tặng bạn Rất nhiều sữa tươi</vt:lpstr>
      <vt:lpstr>Con gì bốn vó Ngực nở bụng thon Rung rinh chiếc bờm Phi nhanh như gió?</vt:lpstr>
      <vt:lpstr>Tên nghe là chúa sơn lâm Sống nơi biển cả mênh mông vẫy vùng</vt:lpstr>
      <vt:lpstr>Con gì bé nhỏ Cần mẫn suốt ngày Theo đàn bay xa Tìm hoa gây mật?</vt:lpstr>
      <vt:lpstr>Con gì tám cẳng hai càng Chẳng đi mà lại bò ngang cả ngày?</vt:lpstr>
      <vt:lpstr>Con gì đuôi ngắn tai dài Mắt hồng, lông mượt, có tài chạy nhanh?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Admin</cp:lastModifiedBy>
  <cp:revision>51</cp:revision>
  <dcterms:created xsi:type="dcterms:W3CDTF">2016-10-14T14:18:39Z</dcterms:created>
  <dcterms:modified xsi:type="dcterms:W3CDTF">2017-05-11T05:25:50Z</dcterms:modified>
</cp:coreProperties>
</file>